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70" r:id="rId6"/>
    <p:sldId id="260" r:id="rId7"/>
    <p:sldId id="277" r:id="rId8"/>
    <p:sldId id="278" r:id="rId9"/>
    <p:sldId id="279" r:id="rId10"/>
    <p:sldId id="293" r:id="rId11"/>
    <p:sldId id="33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74155" autoAdjust="0"/>
  </p:normalViewPr>
  <p:slideViewPr>
    <p:cSldViewPr>
      <p:cViewPr varScale="1">
        <p:scale>
          <a:sx n="114" d="100"/>
          <a:sy n="114" d="100"/>
        </p:scale>
        <p:origin x="63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доходов  на </a:t>
            </a:r>
            <a:r>
              <a:rPr lang="en-US" dirty="0"/>
              <a:t>20</a:t>
            </a:r>
            <a:r>
              <a:rPr lang="ru-RU" dirty="0"/>
              <a:t>24 год</a:t>
            </a:r>
          </a:p>
          <a:p>
            <a:pPr>
              <a:defRPr/>
            </a:pPr>
            <a:r>
              <a:rPr lang="ru-RU" dirty="0"/>
              <a:t>тыс. руб., % </a:t>
            </a:r>
            <a:endParaRPr lang="en-US" dirty="0"/>
          </a:p>
        </c:rich>
      </c:tx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453808148187101"/>
          <c:y val="0.23582643982683701"/>
          <c:w val="0.67791149574949416"/>
          <c:h val="0.58910710549348921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9.7763769000469208E-2"/>
                  <c:y val="-0.11049877110414974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/>
                      <a:t>налоговые и неналоговые доходы; 16501,9; 26,6%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010-483A-8D2D-06A40F3D66E2}"/>
                </c:ext>
              </c:extLst>
            </c:dLbl>
            <c:dLbl>
              <c:idx val="1"/>
              <c:layout>
                <c:manualLayout>
                  <c:x val="2.5805233105298319E-2"/>
                  <c:y val="-6.8921496541704333E-2"/>
                </c:manualLayout>
              </c:layout>
              <c:tx>
                <c:rich>
                  <a:bodyPr/>
                  <a:lstStyle/>
                  <a:p>
                    <a:pPr>
                      <a:defRPr sz="1100" baseline="0"/>
                    </a:pPr>
                    <a:r>
                      <a:rPr lang="ru-RU" dirty="0"/>
                      <a:t>Безвозмездные поступления
45620,9
73,4%</a:t>
                    </a:r>
                  </a:p>
                </c:rich>
              </c:tx>
              <c:spPr>
                <a:solidFill>
                  <a:srgbClr val="C0504D">
                    <a:lumMod val="40000"/>
                    <a:lumOff val="60000"/>
                  </a:srgbClr>
                </a:solidFill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010-483A-8D2D-06A40F3D66E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1D-451B-A979-AB5E8A3DFBF5}"/>
                </c:ext>
              </c:extLst>
            </c:dLbl>
            <c:spPr>
              <a:solidFill>
                <a:srgbClr val="C0504D">
                  <a:lumMod val="40000"/>
                  <a:lumOff val="60000"/>
                </a:srgbClr>
              </a:solidFill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</c:f>
              <c:strCache>
                <c:ptCount val="1"/>
                <c:pt idx="0">
                  <c:v>20242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16501.900000000001</c:v>
                </c:pt>
                <c:pt idx="1">
                  <c:v>28659.599999999999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10-483A-8D2D-06A40F3D66E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Лист1!$B$1</c:f>
              <c:strCache>
                <c:ptCount val="1"/>
                <c:pt idx="0">
                  <c:v>20242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45620.9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10-483A-8D2D-06A40F3D6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7">
          <a:noFill/>
        </a:ln>
      </c:spPr>
    </c:plotArea>
    <c:plotVisOnly val="1"/>
    <c:dispBlanksAs val="zero"/>
    <c:showDLblsOverMax val="0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0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Доходы 2024-2026</a:t>
            </a:r>
            <a:r>
              <a:rPr lang="ru-RU" b="1" baseline="0" dirty="0"/>
              <a:t> годы</a:t>
            </a:r>
            <a:endParaRPr lang="ru-RU" b="1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35-44E7-B42B-7F7852385E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62122.8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C1-4C81-A405-E0DD6D4ADCA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51206.6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C1-4C81-A405-E0DD6D4ADCA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51645.2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C1-4C81-A405-E0DD6D4AD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cylinder"/>
        <c:axId val="95421952"/>
        <c:axId val="95423488"/>
        <c:axId val="0"/>
      </c:bar3DChart>
      <c:catAx>
        <c:axId val="9542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423488"/>
        <c:crosses val="autoZero"/>
        <c:auto val="1"/>
        <c:lblAlgn val="ctr"/>
        <c:lblOffset val="100"/>
        <c:noMultiLvlLbl val="0"/>
      </c:catAx>
      <c:valAx>
        <c:axId val="9542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42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5857E-028B-43DE-907B-7B2D0CAD498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10DF2-820E-4740-BBAF-DAF963A56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63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10DF2-820E-4740-BBAF-DAF963A563B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Динамика изменений доходной части бюджета зависит от нормативов отчислений в бюджет города и финансовой помощи, поступающей из вышестоящих бюджетов. </a:t>
            </a:r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54AA9B2-EB4F-4A77-A94D-2181A4CB392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DDC0B5-86F9-4D65-B993-7FF29A072F2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EDDB3-D491-4D7C-A0F2-74FDDC88CBA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0C4E9"/>
            </a:gs>
            <a:gs pos="66000">
              <a:schemeClr val="accent1">
                <a:tint val="66000"/>
                <a:satMod val="160000"/>
                <a:alpha val="0"/>
                <a:lumMod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9197" y="1779585"/>
            <a:ext cx="918697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Бюджет для граждан 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«О бюджете муниципального образования поселок Никологоры Вязниковского района Владимирской области на 2024 год и на плановый период 2025 и 2026 годов»</a:t>
            </a:r>
          </a:p>
          <a:p>
            <a:pPr algn="ctr"/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</a:p>
          <a:p>
            <a:pPr algn="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2000" b="1" dirty="0">
                <a:solidFill>
                  <a:srgbClr val="0070C0"/>
                </a:solidFill>
              </a:rPr>
              <a:t>Решение </a:t>
            </a:r>
            <a:endParaRPr lang="ru-RU" sz="2000" dirty="0">
              <a:solidFill>
                <a:srgbClr val="0070C0"/>
              </a:solidFill>
            </a:endParaRPr>
          </a:p>
          <a:p>
            <a:pPr algn="r"/>
            <a:r>
              <a:rPr lang="ru-RU" sz="2000" b="1" dirty="0">
                <a:solidFill>
                  <a:srgbClr val="0070C0"/>
                </a:solidFill>
              </a:rPr>
              <a:t>Совета народных депутатов</a:t>
            </a:r>
            <a:endParaRPr lang="ru-RU" sz="2000" dirty="0">
              <a:solidFill>
                <a:srgbClr val="0070C0"/>
              </a:solidFill>
            </a:endParaRPr>
          </a:p>
          <a:p>
            <a:pPr algn="r"/>
            <a:r>
              <a:rPr lang="ru-RU" sz="2000" b="1" dirty="0">
                <a:solidFill>
                  <a:srgbClr val="0070C0"/>
                </a:solidFill>
              </a:rPr>
              <a:t> от 19.12.2023 №189</a:t>
            </a:r>
            <a:endParaRPr lang="ru-RU" sz="2000" dirty="0">
              <a:solidFill>
                <a:srgbClr val="0070C0"/>
              </a:solidFill>
            </a:endParaRPr>
          </a:p>
          <a:p>
            <a:pPr algn="ctr"/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3" name="Picture 2" descr="nikologo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111" y="116632"/>
            <a:ext cx="1461517" cy="18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804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Расходы бюджета на </a:t>
            </a:r>
            <a:b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2024 год и на плановый период 2025 и 2026 годов, тыс.руб.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013672"/>
              </p:ext>
            </p:extLst>
          </p:nvPr>
        </p:nvGraphicFramePr>
        <p:xfrm>
          <a:off x="285720" y="1571612"/>
          <a:ext cx="8643999" cy="5765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8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955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 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2026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3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latin typeface="Arial Cyr"/>
                        </a:rPr>
                        <a:t>Общегосударственные </a:t>
                      </a:r>
                      <a:r>
                        <a:rPr lang="ru-RU" sz="1500" b="1" i="0" u="none" strike="noStrike" baseline="0" dirty="0">
                          <a:latin typeface="Arial Cyr"/>
                        </a:rPr>
                        <a:t> вопросы</a:t>
                      </a:r>
                      <a:endParaRPr lang="ru-RU" sz="15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13301,6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13184,7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12302,0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3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latin typeface="Arial Cyr"/>
                        </a:rPr>
                        <a:t>Национальная оборона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345,5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379,3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413,6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3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 Cyr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411,3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402,8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402,8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3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 Cyr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18484,7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18721,7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18556,6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3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 Cyr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13659,6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1321,1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1838,0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3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 Cyr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600,0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606,2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3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 Cyr"/>
                        </a:rPr>
                        <a:t>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3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 Cyr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15594,5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15594,5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15594,5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1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Социальная политика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178,1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9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146,5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146,5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146,5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9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Условно утверждаемые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855,0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1784,0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12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 Cyr"/>
                        </a:rPr>
                        <a:t>Всего расходы бюджета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62122,8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51206,6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51645,2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171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Контактная информация для граждан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428750"/>
            <a:ext cx="2786063" cy="22145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Орган,  осуществляющий  составление и организацию исполнения бюджета городского поселения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786064" y="1893094"/>
            <a:ext cx="1071562" cy="928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321845" y="2143115"/>
            <a:ext cx="4893493" cy="228600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Администрация муниципального образования поселок Никологоры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(улица Советская, д. 4)</a:t>
            </a:r>
            <a:endParaRPr lang="ru-RU" sz="1400" dirty="0">
              <a:solidFill>
                <a:srgbClr val="2D09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3571557">
            <a:off x="2628323" y="3819352"/>
            <a:ext cx="1089025" cy="920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20217588">
            <a:off x="7105492" y="4371160"/>
            <a:ext cx="947737" cy="628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0" y="4429125"/>
            <a:ext cx="3714750" cy="192881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2D09C7"/>
                </a:solidFill>
              </a:rPr>
              <a:t>https://nikologori.ru/</a:t>
            </a:r>
          </a:p>
        </p:txBody>
      </p:sp>
      <p:sp>
        <p:nvSpPr>
          <p:cNvPr id="11" name="Овал 10"/>
          <p:cNvSpPr/>
          <p:nvPr/>
        </p:nvSpPr>
        <p:spPr>
          <a:xfrm>
            <a:off x="3714750" y="4857750"/>
            <a:ext cx="2786063" cy="17145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Контактные телефоны: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Тел.: 8(49233)5-24-09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Факс: 8(49233)5-24-09</a:t>
            </a:r>
          </a:p>
        </p:txBody>
      </p:sp>
      <p:sp>
        <p:nvSpPr>
          <p:cNvPr id="12" name="Овал 11"/>
          <p:cNvSpPr/>
          <p:nvPr/>
        </p:nvSpPr>
        <p:spPr>
          <a:xfrm>
            <a:off x="6858000" y="5000625"/>
            <a:ext cx="2143125" cy="121443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E-mail </a:t>
            </a:r>
            <a:r>
              <a:rPr lang="en-US" sz="1400" u="sng" dirty="0" err="1">
                <a:solidFill>
                  <a:srgbClr val="0070C0"/>
                </a:solidFill>
              </a:rPr>
              <a:t>admnikologori</a:t>
            </a:r>
            <a:r>
              <a:rPr lang="en-US" sz="1400" u="sng" dirty="0">
                <a:solidFill>
                  <a:srgbClr val="0070C0"/>
                </a:solidFill>
              </a:rPr>
              <a:t>@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sng" dirty="0">
                <a:solidFill>
                  <a:srgbClr val="0070C0"/>
                </a:solidFill>
              </a:rPr>
              <a:t>yandex.ru</a:t>
            </a:r>
            <a:endParaRPr lang="ru-RU" sz="1400" u="sng" dirty="0">
              <a:solidFill>
                <a:srgbClr val="0070C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779993">
            <a:off x="4336283" y="4484469"/>
            <a:ext cx="719137" cy="402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7286625" y="1285875"/>
            <a:ext cx="1857375" cy="1214438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Личный прием: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1-й и </a:t>
            </a:r>
            <a:r>
              <a:rPr lang="ru-RU" sz="140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3-й вторник </a:t>
            </a:r>
            <a:r>
              <a:rPr lang="ru-RU" sz="1400" dirty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месяца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5503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0C4E9"/>
            </a:gs>
            <a:gs pos="76000">
              <a:schemeClr val="accent1">
                <a:tint val="66000"/>
                <a:satMod val="160000"/>
                <a:alpha val="0"/>
                <a:lumMod val="0"/>
              </a:schemeClr>
            </a:gs>
            <a:gs pos="25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Что такое Бюджет для граждан?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352928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5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Бюджет для граждан - </a:t>
            </a:r>
            <a:r>
              <a:rPr lang="ru-RU" sz="35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это упрощенная версия бюджетного документа, которая использует неформальный язык и доступные форматы, чтобы облегчить для граждан понимание бюджета. Он содержит информационно-аналитический материал, доступный для широкого круга неподготовленных пользователей.</a:t>
            </a:r>
          </a:p>
        </p:txBody>
      </p:sp>
    </p:spTree>
    <p:extLst>
      <p:ext uri="{BB962C8B-B14F-4D97-AF65-F5344CB8AC3E}">
        <p14:creationId xmlns:p14="http://schemas.microsoft.com/office/powerpoint/2010/main" val="412623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49000">
              <a:schemeClr val="accent1">
                <a:tint val="66000"/>
                <a:satMod val="160000"/>
                <a:alpha val="0"/>
                <a:lumMod val="0"/>
              </a:schemeClr>
            </a:gs>
            <a:gs pos="94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понятия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352928" cy="5616624"/>
          </a:xfrm>
        </p:spPr>
        <p:txBody>
          <a:bodyPr>
            <a:normAutofit/>
          </a:bodyPr>
          <a:lstStyle/>
          <a:p>
            <a:pPr algn="just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Доходы бюджета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— денежные средства, которые поступают в бюджет на безвозмездной и безвозвратной основе (например, налоги и сборы, платежи за пользование имуществом, безвозмездные поступления)</a:t>
            </a:r>
          </a:p>
          <a:p>
            <a:pPr algn="just"/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Расходы бюджета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– выплачиваемые из бюджета денежные средства, направленные на обеспечение функций государства и удовлетворения общественных потребностей в сфере коммунального хозяйства, образования, культуры, спорта и других</a:t>
            </a:r>
          </a:p>
          <a:p>
            <a:pPr algn="just"/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Межбюджетные трансферты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– средства, предоставляемые одним бюджетом другому бюджету бюджетной системы Российской Федерации</a:t>
            </a:r>
          </a:p>
          <a:p>
            <a:pPr algn="just"/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Дефицит бюджета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- превышение расходов бюджета над его доходами</a:t>
            </a:r>
          </a:p>
          <a:p>
            <a:pPr algn="just"/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Профицит бюджета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- превышение доходов бюджета над его расходами</a:t>
            </a:r>
          </a:p>
        </p:txBody>
      </p:sp>
    </p:spTree>
    <p:extLst>
      <p:ext uri="{BB962C8B-B14F-4D97-AF65-F5344CB8AC3E}">
        <p14:creationId xmlns:p14="http://schemas.microsoft.com/office/powerpoint/2010/main" val="3356625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60000">
              <a:schemeClr val="accent1">
                <a:tint val="44500"/>
                <a:satMod val="160000"/>
              </a:schemeClr>
            </a:gs>
            <a:gs pos="86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88640"/>
            <a:ext cx="75168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межбюджетных трансфертов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5003" y="1124744"/>
            <a:ext cx="30243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Дотации </a:t>
            </a:r>
          </a:p>
          <a:p>
            <a:pPr algn="ctr"/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(дар, пожертвование)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1920" y="1157573"/>
            <a:ext cx="48245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Предоставляются на безвозвратной основе на первоочередные расходы без установления конкретных целей использования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7977" y="2572584"/>
            <a:ext cx="30243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Субвенции</a:t>
            </a:r>
          </a:p>
          <a:p>
            <a:pPr algn="ctr"/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(«приходить на помощь»)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1920" y="2605006"/>
            <a:ext cx="48245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Предоставляются на финансирование «переданных» полномочий другим публично-правовым образованиям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5003" y="3962474"/>
            <a:ext cx="30243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Субсидии</a:t>
            </a:r>
          </a:p>
          <a:p>
            <a:pPr algn="ctr"/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(«поддержка»)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1920" y="3962474"/>
            <a:ext cx="48245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Предоставляются на условиях долевого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софинансирования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расходов других бюджетов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72068" y="5381499"/>
            <a:ext cx="48245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Носят безвозмездный и безвозвратный характер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1789" y="5381499"/>
            <a:ext cx="30243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Иные межбюджетные трансферты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6125" y="1700808"/>
            <a:ext cx="275795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52313" y="3092613"/>
            <a:ext cx="299607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69339" y="4437112"/>
            <a:ext cx="282581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89487" y="5911844"/>
            <a:ext cx="282581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73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Муниципальное образование - городское поселение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1500174"/>
            <a:ext cx="2928958" cy="1285884"/>
          </a:xfrm>
          <a:prstGeom prst="vertic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населения 6 680 чел. на 01.01.2023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6857984" y="5373216"/>
            <a:ext cx="2286016" cy="1357298"/>
          </a:xfrm>
          <a:prstGeom prst="verticalScrol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Площадь – 243,9068 кв.км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-10743" y="5949280"/>
            <a:ext cx="2500313" cy="71437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Протяженность автодорог – 67,7 км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1458698"/>
            <a:ext cx="3286148" cy="7558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поселок Никологоры</a:t>
            </a:r>
          </a:p>
        </p:txBody>
      </p:sp>
    </p:spTree>
    <p:extLst>
      <p:ext uri="{BB962C8B-B14F-4D97-AF65-F5344CB8AC3E}">
        <p14:creationId xmlns:p14="http://schemas.microsoft.com/office/powerpoint/2010/main" val="215147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55679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800000"/>
                </a:solidFill>
              </a:rPr>
              <a:t>Основные характеристики бюджета</a:t>
            </a:r>
            <a:br>
              <a:rPr lang="ru-RU" sz="3200" b="1" i="1" dirty="0">
                <a:solidFill>
                  <a:srgbClr val="800000"/>
                </a:solidFill>
              </a:rPr>
            </a:br>
            <a:r>
              <a:rPr lang="ru-RU" sz="3200" b="1" i="1" dirty="0">
                <a:solidFill>
                  <a:srgbClr val="800000"/>
                </a:solidFill>
              </a:rPr>
              <a:t> на 2024 год и на плановый период 2025 и 2026 годов </a:t>
            </a:r>
            <a:r>
              <a:rPr lang="ru-RU" sz="2400" b="1" i="1" dirty="0">
                <a:solidFill>
                  <a:srgbClr val="800000"/>
                </a:solidFill>
              </a:rPr>
              <a:t>(тыс.руб.)</a:t>
            </a:r>
          </a:p>
        </p:txBody>
      </p:sp>
      <p:graphicFrame>
        <p:nvGraphicFramePr>
          <p:cNvPr id="6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159665"/>
              </p:ext>
            </p:extLst>
          </p:nvPr>
        </p:nvGraphicFramePr>
        <p:xfrm>
          <a:off x="571472" y="1628800"/>
          <a:ext cx="8143932" cy="5229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5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3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Наименование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Browallia New" pitchFamily="34" charset="-34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бюджет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Browallia New" pitchFamily="34" charset="-34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Browallia New" pitchFamily="34" charset="-34"/>
                        </a:rPr>
                        <a:t>2025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Browallia New" pitchFamily="34" charset="-34"/>
                        </a:rPr>
                        <a:t>бюджет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Browallia New" pitchFamily="34" charset="-34"/>
                        </a:rPr>
                        <a:t>2026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Browallia New" pitchFamily="34" charset="-34"/>
                        </a:rPr>
                        <a:t>бюджет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Доходы, всего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Browallia New" pitchFamily="34" charset="-34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62122,8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51206,6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51645,2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налоговые и неналоговые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Browallia New" pitchFamily="34" charset="-34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16501,9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16918,7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17323,2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Расходы, всего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Browallia New" pitchFamily="34" charset="-34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62122,8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51206,6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51645,2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Дефицит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Browallia New" pitchFamily="34" charset="-34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0,0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0,0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7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Муниципальный долг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Browallia New" pitchFamily="34" charset="-34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</a:rPr>
                        <a:t>0,0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</a:rPr>
                        <a:t>0,0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042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Z:\Степанова С.Д\Для Степановой С. Д\IMG_687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008934"/>
            <a:ext cx="9144000" cy="584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Как формируется доходная часть бюджета городского поселения?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72132" y="1214422"/>
            <a:ext cx="3357586" cy="121444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Налоговые и неналоговые доходы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-142875" y="1214438"/>
            <a:ext cx="3000375" cy="228600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Бюджетный кодекс РФ;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Закон о межбюджетных отношениях</a:t>
            </a:r>
          </a:p>
        </p:txBody>
      </p:sp>
      <p:sp>
        <p:nvSpPr>
          <p:cNvPr id="6" name="Стрелка влево 5"/>
          <p:cNvSpPr/>
          <p:nvPr/>
        </p:nvSpPr>
        <p:spPr>
          <a:xfrm>
            <a:off x="2500313" y="1143000"/>
            <a:ext cx="3286125" cy="107156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Основание (доход и норматив)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7358082" y="2071678"/>
            <a:ext cx="1214446" cy="221457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Сумма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14313" y="4714875"/>
            <a:ext cx="5214937" cy="22860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администратор доходов бюджета - осуществляющий контроль за правильностью исчисления, полнотой и своевременностью уплаты; начисление, учет, взыскание и принятие решений о возврате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4071938" y="3571875"/>
            <a:ext cx="3857625" cy="1571625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Всего 4 администраторов доходов</a:t>
            </a:r>
          </a:p>
        </p:txBody>
      </p:sp>
    </p:spTree>
    <p:extLst>
      <p:ext uri="{BB962C8B-B14F-4D97-AF65-F5344CB8AC3E}">
        <p14:creationId xmlns:p14="http://schemas.microsoft.com/office/powerpoint/2010/main" val="92487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Z:\Степанова С.Д\Для Степановой С. Д\IMG_687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46398"/>
            <a:ext cx="9144000" cy="633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Какие налоги от граждан поступают в бюджет?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00125" y="2000250"/>
            <a:ext cx="2071688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Налог на доходы физических лиц (перечисляет работодатель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Овал 3"/>
          <p:cNvSpPr/>
          <p:nvPr/>
        </p:nvSpPr>
        <p:spPr>
          <a:xfrm>
            <a:off x="3286125" y="3500438"/>
            <a:ext cx="2500313" cy="12858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Бюджет  городского поселения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4643446"/>
            <a:ext cx="2214578" cy="157163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Земельный налог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43688" y="2000250"/>
            <a:ext cx="2286000" cy="12858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Имущество физических лиц</a:t>
            </a:r>
          </a:p>
        </p:txBody>
      </p:sp>
      <p:sp>
        <p:nvSpPr>
          <p:cNvPr id="8" name="Стрелка вправо 7"/>
          <p:cNvSpPr/>
          <p:nvPr/>
        </p:nvSpPr>
        <p:spPr>
          <a:xfrm rot="9192142">
            <a:off x="5359750" y="2849645"/>
            <a:ext cx="1469208" cy="992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9" name="Стрелка вправо 8"/>
          <p:cNvSpPr/>
          <p:nvPr/>
        </p:nvSpPr>
        <p:spPr>
          <a:xfrm rot="2812936">
            <a:off x="2771091" y="2890007"/>
            <a:ext cx="1312664" cy="79062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10,0%</a:t>
            </a:r>
          </a:p>
        </p:txBody>
      </p:sp>
      <p:sp>
        <p:nvSpPr>
          <p:cNvPr id="10" name="Стрелка вправо 9"/>
          <p:cNvSpPr/>
          <p:nvPr/>
        </p:nvSpPr>
        <p:spPr>
          <a:xfrm rot="19722919">
            <a:off x="2212975" y="4332288"/>
            <a:ext cx="1150938" cy="722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100</a:t>
            </a:r>
            <a:r>
              <a:rPr lang="ru-RU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72198" y="4786322"/>
            <a:ext cx="2786082" cy="12858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Плата за аренду имущества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75" y="5786438"/>
            <a:ext cx="3143250" cy="9286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Государственная пошлина</a:t>
            </a:r>
          </a:p>
        </p:txBody>
      </p:sp>
      <p:sp>
        <p:nvSpPr>
          <p:cNvPr id="13" name="Стрелка вправо с вырезом 12"/>
          <p:cNvSpPr/>
          <p:nvPr/>
        </p:nvSpPr>
        <p:spPr>
          <a:xfrm rot="12815290">
            <a:off x="4948238" y="4630738"/>
            <a:ext cx="1147762" cy="1069975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23572" name="AutoShape 4" descr="https://encrypted-tbn1.gstatic.com/images?q=tbn:ANd9GcRpckVGdM6Q-d5g_7WIn6gCG5EVPQjL90KfUG77Ce7vG1e3lLx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3137330">
            <a:off x="3505927" y="2160232"/>
            <a:ext cx="1015514" cy="1071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/>
                </a:solidFill>
              </a:rPr>
              <a:t>2023 год и плановый период 2024 и 2025 годов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1500174"/>
            <a:ext cx="1857388" cy="10001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Транспортный налог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физических </a:t>
            </a:r>
            <a:r>
              <a:rPr lang="ru-RU" dirty="0">
                <a:solidFill>
                  <a:schemeClr val="tx1"/>
                </a:solidFill>
              </a:rPr>
              <a:t>лиц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4500562" y="2428868"/>
            <a:ext cx="1071570" cy="1000132"/>
          </a:xfrm>
          <a:prstGeom prst="downArrow">
            <a:avLst>
              <a:gd name="adj1" fmla="val 50000"/>
              <a:gd name="adj2" fmla="val 586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301676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dirty="0"/>
              <a:t>Доходы бюджета на 2024 год и на плановый период 2025 и 2026 годов, </a:t>
            </a:r>
            <a:r>
              <a:rPr lang="ru-RU" sz="1800" i="1" dirty="0"/>
              <a:t>тыс.руб., %</a:t>
            </a:r>
            <a:endParaRPr lang="ru-RU" sz="3600" i="1" dirty="0"/>
          </a:p>
        </p:txBody>
      </p:sp>
      <p:graphicFrame>
        <p:nvGraphicFramePr>
          <p:cNvPr id="6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1271932"/>
              </p:ext>
            </p:extLst>
          </p:nvPr>
        </p:nvGraphicFramePr>
        <p:xfrm>
          <a:off x="4500563" y="1428750"/>
          <a:ext cx="4643437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6700799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88574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3213</TotalTime>
  <Words>647</Words>
  <Application>Microsoft Office PowerPoint</Application>
  <PresentationFormat>Экран (4:3)</PresentationFormat>
  <Paragraphs>164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Cyr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Что такое Бюджет для граждан?</vt:lpstr>
      <vt:lpstr>Основные понятия</vt:lpstr>
      <vt:lpstr>Презентация PowerPoint</vt:lpstr>
      <vt:lpstr>Муниципальное образование - городское поселение</vt:lpstr>
      <vt:lpstr>Основные характеристики бюджета  на 2024 год и на плановый период 2025 и 2026 годов (тыс.руб.)</vt:lpstr>
      <vt:lpstr>Как формируется доходная часть бюджета городского поселения?</vt:lpstr>
      <vt:lpstr>Какие налоги от граждан поступают в бюджет? </vt:lpstr>
      <vt:lpstr>Доходы бюджета на 2024 год и на плановый период 2025 и 2026 годов, тыс.руб., %</vt:lpstr>
      <vt:lpstr>Расходы бюджета на  2024 год и на плановый период 2025 и 2026 годов, тыс.руб.</vt:lpstr>
      <vt:lpstr>Контактная информация для граждан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Киреева Надежда</dc:creator>
  <cp:lastModifiedBy>1</cp:lastModifiedBy>
  <cp:revision>247</cp:revision>
  <cp:lastPrinted>2019-11-14T06:23:33Z</cp:lastPrinted>
  <dcterms:created xsi:type="dcterms:W3CDTF">2019-11-07T04:29:06Z</dcterms:created>
  <dcterms:modified xsi:type="dcterms:W3CDTF">2024-02-27T05:18:36Z</dcterms:modified>
</cp:coreProperties>
</file>